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1652" r:id="rId2"/>
    <p:sldId id="1680" r:id="rId3"/>
    <p:sldId id="257" r:id="rId4"/>
    <p:sldId id="816" r:id="rId5"/>
    <p:sldId id="819" r:id="rId6"/>
    <p:sldId id="849" r:id="rId7"/>
  </p:sldIdLst>
  <p:sldSz cx="6911975" cy="9972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andro Carlos Peri" initials="ECP" lastIdx="1" clrIdx="0">
    <p:extLst>
      <p:ext uri="{19B8F6BF-5375-455C-9EA6-DF929625EA0E}">
        <p15:presenceInfo xmlns:p15="http://schemas.microsoft.com/office/powerpoint/2012/main" userId="Evandro Carlos Per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033" autoAdjust="0"/>
  </p:normalViewPr>
  <p:slideViewPr>
    <p:cSldViewPr snapToGrid="0">
      <p:cViewPr varScale="1">
        <p:scale>
          <a:sx n="54" d="100"/>
          <a:sy n="54" d="100"/>
        </p:scale>
        <p:origin x="269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B83C0-4881-4F83-931D-75CB76C42CB8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59025" y="1143000"/>
            <a:ext cx="21399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0579D-3778-4E57-AC82-65001603B1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5375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0579D-3778-4E57-AC82-65001603B18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4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398" y="1632103"/>
            <a:ext cx="5875179" cy="3471968"/>
          </a:xfrm>
        </p:spPr>
        <p:txBody>
          <a:bodyPr anchor="b"/>
          <a:lstStyle>
            <a:lvl1pPr algn="ctr">
              <a:defRPr sz="453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97" y="5237964"/>
            <a:ext cx="5183981" cy="2407754"/>
          </a:xfrm>
        </p:spPr>
        <p:txBody>
          <a:bodyPr/>
          <a:lstStyle>
            <a:lvl1pPr marL="0" indent="0" algn="ctr">
              <a:buNone/>
              <a:defRPr sz="1814"/>
            </a:lvl1pPr>
            <a:lvl2pPr marL="345597" indent="0" algn="ctr">
              <a:buNone/>
              <a:defRPr sz="1512"/>
            </a:lvl2pPr>
            <a:lvl3pPr marL="691195" indent="0" algn="ctr">
              <a:buNone/>
              <a:defRPr sz="1361"/>
            </a:lvl3pPr>
            <a:lvl4pPr marL="1036792" indent="0" algn="ctr">
              <a:buNone/>
              <a:defRPr sz="1209"/>
            </a:lvl4pPr>
            <a:lvl5pPr marL="1382390" indent="0" algn="ctr">
              <a:buNone/>
              <a:defRPr sz="1209"/>
            </a:lvl5pPr>
            <a:lvl6pPr marL="1727987" indent="0" algn="ctr">
              <a:buNone/>
              <a:defRPr sz="1209"/>
            </a:lvl6pPr>
            <a:lvl7pPr marL="2073585" indent="0" algn="ctr">
              <a:buNone/>
              <a:defRPr sz="1209"/>
            </a:lvl7pPr>
            <a:lvl8pPr marL="2419182" indent="0" algn="ctr">
              <a:buNone/>
              <a:defRPr sz="1209"/>
            </a:lvl8pPr>
            <a:lvl9pPr marL="2764780" indent="0" algn="ctr">
              <a:buNone/>
              <a:defRPr sz="120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71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57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6382" y="530953"/>
            <a:ext cx="1490395" cy="845138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5199" y="530953"/>
            <a:ext cx="4384784" cy="845138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66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430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599" y="2486246"/>
            <a:ext cx="5961578" cy="4148355"/>
          </a:xfrm>
        </p:spPr>
        <p:txBody>
          <a:bodyPr anchor="b"/>
          <a:lstStyle>
            <a:lvl1pPr>
              <a:defRPr sz="453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599" y="6673846"/>
            <a:ext cx="5961578" cy="2181522"/>
          </a:xfrm>
        </p:spPr>
        <p:txBody>
          <a:bodyPr/>
          <a:lstStyle>
            <a:lvl1pPr marL="0" indent="0">
              <a:buNone/>
              <a:defRPr sz="1814">
                <a:solidFill>
                  <a:schemeClr val="tx1"/>
                </a:solidFill>
              </a:defRPr>
            </a:lvl1pPr>
            <a:lvl2pPr marL="345597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2pPr>
            <a:lvl3pPr marL="691195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3pPr>
            <a:lvl4pPr marL="1036792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4pPr>
            <a:lvl5pPr marL="1382390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5pPr>
            <a:lvl6pPr marL="1727987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6pPr>
            <a:lvl7pPr marL="2073585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7pPr>
            <a:lvl8pPr marL="2419182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8pPr>
            <a:lvl9pPr marL="2764780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07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198" y="2654763"/>
            <a:ext cx="2937589" cy="632757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9188" y="2654763"/>
            <a:ext cx="2937589" cy="632757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76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99" y="530955"/>
            <a:ext cx="5961578" cy="19275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099" y="2444691"/>
            <a:ext cx="2924089" cy="1198105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597" indent="0">
              <a:buNone/>
              <a:defRPr sz="1512" b="1"/>
            </a:lvl2pPr>
            <a:lvl3pPr marL="691195" indent="0">
              <a:buNone/>
              <a:defRPr sz="1361" b="1"/>
            </a:lvl3pPr>
            <a:lvl4pPr marL="1036792" indent="0">
              <a:buNone/>
              <a:defRPr sz="1209" b="1"/>
            </a:lvl4pPr>
            <a:lvl5pPr marL="1382390" indent="0">
              <a:buNone/>
              <a:defRPr sz="1209" b="1"/>
            </a:lvl5pPr>
            <a:lvl6pPr marL="1727987" indent="0">
              <a:buNone/>
              <a:defRPr sz="1209" b="1"/>
            </a:lvl6pPr>
            <a:lvl7pPr marL="2073585" indent="0">
              <a:buNone/>
              <a:defRPr sz="1209" b="1"/>
            </a:lvl7pPr>
            <a:lvl8pPr marL="2419182" indent="0">
              <a:buNone/>
              <a:defRPr sz="1209" b="1"/>
            </a:lvl8pPr>
            <a:lvl9pPr marL="2764780" indent="0">
              <a:buNone/>
              <a:defRPr sz="120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9" y="3642797"/>
            <a:ext cx="2924089" cy="53580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9188" y="2444691"/>
            <a:ext cx="2938490" cy="1198105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597" indent="0">
              <a:buNone/>
              <a:defRPr sz="1512" b="1"/>
            </a:lvl2pPr>
            <a:lvl3pPr marL="691195" indent="0">
              <a:buNone/>
              <a:defRPr sz="1361" b="1"/>
            </a:lvl3pPr>
            <a:lvl4pPr marL="1036792" indent="0">
              <a:buNone/>
              <a:defRPr sz="1209" b="1"/>
            </a:lvl4pPr>
            <a:lvl5pPr marL="1382390" indent="0">
              <a:buNone/>
              <a:defRPr sz="1209" b="1"/>
            </a:lvl5pPr>
            <a:lvl6pPr marL="1727987" indent="0">
              <a:buNone/>
              <a:defRPr sz="1209" b="1"/>
            </a:lvl6pPr>
            <a:lvl7pPr marL="2073585" indent="0">
              <a:buNone/>
              <a:defRPr sz="1209" b="1"/>
            </a:lvl7pPr>
            <a:lvl8pPr marL="2419182" indent="0">
              <a:buNone/>
              <a:defRPr sz="1209" b="1"/>
            </a:lvl8pPr>
            <a:lvl9pPr marL="2764780" indent="0">
              <a:buNone/>
              <a:defRPr sz="120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9188" y="3642797"/>
            <a:ext cx="2938490" cy="53580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56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40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91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98" y="664845"/>
            <a:ext cx="2229292" cy="2326958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490" y="1435883"/>
            <a:ext cx="3499187" cy="7087063"/>
          </a:xfrm>
        </p:spPr>
        <p:txBody>
          <a:bodyPr/>
          <a:lstStyle>
            <a:lvl1pPr>
              <a:defRPr sz="2419"/>
            </a:lvl1pPr>
            <a:lvl2pPr>
              <a:defRPr sz="2117"/>
            </a:lvl2pPr>
            <a:lvl3pPr>
              <a:defRPr sz="1814"/>
            </a:lvl3pPr>
            <a:lvl4pPr>
              <a:defRPr sz="1512"/>
            </a:lvl4pPr>
            <a:lvl5pPr>
              <a:defRPr sz="1512"/>
            </a:lvl5pPr>
            <a:lvl6pPr>
              <a:defRPr sz="1512"/>
            </a:lvl6pPr>
            <a:lvl7pPr>
              <a:defRPr sz="1512"/>
            </a:lvl7pPr>
            <a:lvl8pPr>
              <a:defRPr sz="1512"/>
            </a:lvl8pPr>
            <a:lvl9pPr>
              <a:defRPr sz="151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8" y="2991803"/>
            <a:ext cx="2229292" cy="5542684"/>
          </a:xfrm>
        </p:spPr>
        <p:txBody>
          <a:bodyPr/>
          <a:lstStyle>
            <a:lvl1pPr marL="0" indent="0">
              <a:buNone/>
              <a:defRPr sz="1209"/>
            </a:lvl1pPr>
            <a:lvl2pPr marL="345597" indent="0">
              <a:buNone/>
              <a:defRPr sz="1058"/>
            </a:lvl2pPr>
            <a:lvl3pPr marL="691195" indent="0">
              <a:buNone/>
              <a:defRPr sz="907"/>
            </a:lvl3pPr>
            <a:lvl4pPr marL="1036792" indent="0">
              <a:buNone/>
              <a:defRPr sz="756"/>
            </a:lvl4pPr>
            <a:lvl5pPr marL="1382390" indent="0">
              <a:buNone/>
              <a:defRPr sz="756"/>
            </a:lvl5pPr>
            <a:lvl6pPr marL="1727987" indent="0">
              <a:buNone/>
              <a:defRPr sz="756"/>
            </a:lvl6pPr>
            <a:lvl7pPr marL="2073585" indent="0">
              <a:buNone/>
              <a:defRPr sz="756"/>
            </a:lvl7pPr>
            <a:lvl8pPr marL="2419182" indent="0">
              <a:buNone/>
              <a:defRPr sz="756"/>
            </a:lvl8pPr>
            <a:lvl9pPr marL="2764780" indent="0">
              <a:buNone/>
              <a:defRPr sz="75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18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98" y="664845"/>
            <a:ext cx="2229292" cy="2326958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38490" y="1435883"/>
            <a:ext cx="3499187" cy="7087063"/>
          </a:xfrm>
        </p:spPr>
        <p:txBody>
          <a:bodyPr anchor="t"/>
          <a:lstStyle>
            <a:lvl1pPr marL="0" indent="0">
              <a:buNone/>
              <a:defRPr sz="2419"/>
            </a:lvl1pPr>
            <a:lvl2pPr marL="345597" indent="0">
              <a:buNone/>
              <a:defRPr sz="2117"/>
            </a:lvl2pPr>
            <a:lvl3pPr marL="691195" indent="0">
              <a:buNone/>
              <a:defRPr sz="1814"/>
            </a:lvl3pPr>
            <a:lvl4pPr marL="1036792" indent="0">
              <a:buNone/>
              <a:defRPr sz="1512"/>
            </a:lvl4pPr>
            <a:lvl5pPr marL="1382390" indent="0">
              <a:buNone/>
              <a:defRPr sz="1512"/>
            </a:lvl5pPr>
            <a:lvl6pPr marL="1727987" indent="0">
              <a:buNone/>
              <a:defRPr sz="1512"/>
            </a:lvl6pPr>
            <a:lvl7pPr marL="2073585" indent="0">
              <a:buNone/>
              <a:defRPr sz="1512"/>
            </a:lvl7pPr>
            <a:lvl8pPr marL="2419182" indent="0">
              <a:buNone/>
              <a:defRPr sz="1512"/>
            </a:lvl8pPr>
            <a:lvl9pPr marL="2764780" indent="0">
              <a:buNone/>
              <a:defRPr sz="151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8" y="2991803"/>
            <a:ext cx="2229292" cy="5542684"/>
          </a:xfrm>
        </p:spPr>
        <p:txBody>
          <a:bodyPr/>
          <a:lstStyle>
            <a:lvl1pPr marL="0" indent="0">
              <a:buNone/>
              <a:defRPr sz="1209"/>
            </a:lvl1pPr>
            <a:lvl2pPr marL="345597" indent="0">
              <a:buNone/>
              <a:defRPr sz="1058"/>
            </a:lvl2pPr>
            <a:lvl3pPr marL="691195" indent="0">
              <a:buNone/>
              <a:defRPr sz="907"/>
            </a:lvl3pPr>
            <a:lvl4pPr marL="1036792" indent="0">
              <a:buNone/>
              <a:defRPr sz="756"/>
            </a:lvl4pPr>
            <a:lvl5pPr marL="1382390" indent="0">
              <a:buNone/>
              <a:defRPr sz="756"/>
            </a:lvl5pPr>
            <a:lvl6pPr marL="1727987" indent="0">
              <a:buNone/>
              <a:defRPr sz="756"/>
            </a:lvl6pPr>
            <a:lvl7pPr marL="2073585" indent="0">
              <a:buNone/>
              <a:defRPr sz="756"/>
            </a:lvl7pPr>
            <a:lvl8pPr marL="2419182" indent="0">
              <a:buNone/>
              <a:defRPr sz="756"/>
            </a:lvl8pPr>
            <a:lvl9pPr marL="2764780" indent="0">
              <a:buNone/>
              <a:defRPr sz="75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63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199" y="530955"/>
            <a:ext cx="5961578" cy="1927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199" y="2654763"/>
            <a:ext cx="5961578" cy="6327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5198" y="9243194"/>
            <a:ext cx="1555194" cy="5309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51EF4-742F-4B04-8EE4-95576229AAD5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9592" y="9243194"/>
            <a:ext cx="2332792" cy="5309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81583" y="9243194"/>
            <a:ext cx="1555194" cy="5309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7FF62-C01E-4EC3-B830-239A05C285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01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1195" rtl="0" eaLnBrk="1" latinLnBrk="0" hangingPunct="1">
        <a:lnSpc>
          <a:spcPct val="90000"/>
        </a:lnSpc>
        <a:spcBef>
          <a:spcPct val="0"/>
        </a:spcBef>
        <a:buNone/>
        <a:defRPr sz="3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799" indent="-172799" algn="l" defTabSz="691195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117" kern="1200">
          <a:solidFill>
            <a:schemeClr val="tx1"/>
          </a:solidFill>
          <a:latin typeface="+mn-lt"/>
          <a:ea typeface="+mn-ea"/>
          <a:cs typeface="+mn-cs"/>
        </a:defRPr>
      </a:lvl1pPr>
      <a:lvl2pPr marL="518396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2pPr>
      <a:lvl3pPr marL="863994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209591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555189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900786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246384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591981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937579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1pPr>
      <a:lvl2pPr marL="345597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2pPr>
      <a:lvl3pPr marL="691195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3pPr>
      <a:lvl4pPr marL="1036792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38239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727987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073585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419182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76478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m 6" descr="Fundo preto com letras brancas&#10;&#10;Descrição gerada automaticamente">
            <a:extLst>
              <a:ext uri="{FF2B5EF4-FFF2-40B4-BE49-F238E27FC236}">
                <a16:creationId xmlns:a16="http://schemas.microsoft.com/office/drawing/2014/main" id="{41469B29-81BB-484F-AD74-3406D7F77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3" t="1509" r="2652" b="1547"/>
          <a:stretch>
            <a:fillRect/>
          </a:stretch>
        </p:blipFill>
        <p:spPr bwMode="auto">
          <a:xfrm>
            <a:off x="100546" y="134940"/>
            <a:ext cx="6681934" cy="9704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17BA3B1-DA07-8331-8C45-8B03807F125A}"/>
              </a:ext>
            </a:extLst>
          </p:cNvPr>
          <p:cNvSpPr txBox="1"/>
          <p:nvPr/>
        </p:nvSpPr>
        <p:spPr>
          <a:xfrm>
            <a:off x="205218" y="1182939"/>
            <a:ext cx="6416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latin typeface="Abadi" panose="020B0604020104020204" pitchFamily="34" charset="0"/>
              </a:rPr>
              <a:t>	COMPLETE A HISTÓRIA ABAIXO COM AS PALAVRAS EM DESTAQUE, DEPOIS REESCREVA O TEXTO:</a:t>
            </a:r>
            <a:endParaRPr lang="pt-BR" dirty="0">
              <a:latin typeface="Abadi" panose="020B0604020104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6B6F482-EDE6-1146-9DE2-40C6C5F825BD}"/>
              </a:ext>
            </a:extLst>
          </p:cNvPr>
          <p:cNvSpPr txBox="1"/>
          <p:nvPr/>
        </p:nvSpPr>
        <p:spPr>
          <a:xfrm>
            <a:off x="226475" y="294101"/>
            <a:ext cx="6703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NOME:___________________________________________DATA:_____/____/______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2A2E826-67F3-6EB4-BA57-90379A542F6E}"/>
              </a:ext>
            </a:extLst>
          </p:cNvPr>
          <p:cNvSpPr txBox="1"/>
          <p:nvPr/>
        </p:nvSpPr>
        <p:spPr>
          <a:xfrm>
            <a:off x="2599440" y="9493946"/>
            <a:ext cx="268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@atividadesanosiniciais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69CCF8D-7441-F22B-D863-088FA88678AC}"/>
              </a:ext>
            </a:extLst>
          </p:cNvPr>
          <p:cNvSpPr txBox="1"/>
          <p:nvPr/>
        </p:nvSpPr>
        <p:spPr>
          <a:xfrm>
            <a:off x="672139" y="830377"/>
            <a:ext cx="547167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latin typeface="Irineu Brasil bandeira" panose="02000603000000000000" pitchFamily="2" charset="0"/>
                <a:cs typeface="Vacaciones" panose="02000603040000020004" pitchFamily="50" charset="0"/>
              </a:rPr>
              <a:t>PRODUÇÃO    DE    TEXTO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37A09DB-A126-8D89-9FCD-44C467745F10}"/>
              </a:ext>
            </a:extLst>
          </p:cNvPr>
          <p:cNvSpPr txBox="1"/>
          <p:nvPr/>
        </p:nvSpPr>
        <p:spPr>
          <a:xfrm>
            <a:off x="480767" y="3817883"/>
            <a:ext cx="5687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altLang="pt-BR" sz="2800" dirty="0">
                <a:latin typeface="Segoe Script" panose="030B0504020000000003" pitchFamily="66" charset="0"/>
              </a:rPr>
              <a:t>O SAPO E A MOSCA</a:t>
            </a:r>
          </a:p>
          <a:p>
            <a:pPr algn="r" eaLnBrk="1" hangingPunct="1"/>
            <a:r>
              <a:rPr lang="pt-BR" altLang="pt-BR" sz="1200" dirty="0"/>
              <a:t>Elisângela Terra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DFF5A20-6361-C2BE-9C3C-1CDDD52FF1A4}"/>
              </a:ext>
            </a:extLst>
          </p:cNvPr>
          <p:cNvSpPr txBox="1"/>
          <p:nvPr/>
        </p:nvSpPr>
        <p:spPr>
          <a:xfrm>
            <a:off x="-235563" y="4525769"/>
            <a:ext cx="7022861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9625" algn="just" eaLnBrk="1" hangingPunct="1">
              <a:lnSpc>
                <a:spcPct val="150000"/>
              </a:lnSpc>
            </a:pPr>
            <a:r>
              <a:rPr lang="pt-BR" altLang="pt-BR" dirty="0">
                <a:latin typeface="Abadi" panose="020B0604020104020204" pitchFamily="34" charset="0"/>
              </a:rPr>
              <a:t>O                            PULA, PULA E VÊ A                           .</a:t>
            </a:r>
          </a:p>
          <a:p>
            <a:pPr indent="809625" algn="just" eaLnBrk="1" hangingPunct="1">
              <a:lnSpc>
                <a:spcPct val="150000"/>
              </a:lnSpc>
            </a:pPr>
            <a:r>
              <a:rPr lang="pt-BR" altLang="pt-BR" dirty="0">
                <a:latin typeface="Abadi" panose="020B0604020104020204" pitchFamily="34" charset="0"/>
              </a:rPr>
              <a:t>ELE                             O OLHO E VAI PEGAR A MOSCA.</a:t>
            </a:r>
          </a:p>
          <a:p>
            <a:pPr indent="809625" algn="just" eaLnBrk="1" hangingPunct="1">
              <a:lnSpc>
                <a:spcPct val="150000"/>
              </a:lnSpc>
            </a:pPr>
            <a:r>
              <a:rPr lang="pt-BR" altLang="pt-BR" dirty="0">
                <a:latin typeface="Abadi" panose="020B0604020104020204" pitchFamily="34" charset="0"/>
              </a:rPr>
              <a:t>A MOSCA NÃO É BOBA. ELA VOA BEM                              .</a:t>
            </a:r>
          </a:p>
          <a:p>
            <a:pPr indent="809625" algn="just" eaLnBrk="1" hangingPunct="1">
              <a:lnSpc>
                <a:spcPct val="150000"/>
              </a:lnSpc>
            </a:pPr>
            <a:r>
              <a:rPr lang="pt-BR" altLang="pt-BR" dirty="0">
                <a:latin typeface="Abadi" panose="020B0604020104020204" pitchFamily="34" charset="0"/>
              </a:rPr>
              <a:t>E, O SAPO?</a:t>
            </a:r>
          </a:p>
          <a:p>
            <a:pPr indent="809625" algn="just" eaLnBrk="1" hangingPunct="1">
              <a:lnSpc>
                <a:spcPct val="150000"/>
              </a:lnSpc>
            </a:pPr>
            <a:r>
              <a:rPr lang="pt-BR" altLang="pt-BR" dirty="0">
                <a:latin typeface="Abadi" panose="020B0604020104020204" pitchFamily="34" charset="0"/>
              </a:rPr>
              <a:t>O SAPO FICA SÓ                            A MOSCA IR EMBORA!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dirty="0"/>
              <a:t> 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95A9BDA6-FD56-824B-0D8F-51F6CD0B1DDB}"/>
              </a:ext>
            </a:extLst>
          </p:cNvPr>
          <p:cNvSpPr/>
          <p:nvPr/>
        </p:nvSpPr>
        <p:spPr>
          <a:xfrm>
            <a:off x="381969" y="2050934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SAPO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F318F2B0-5783-B4C4-C907-556C67FE2AE0}"/>
              </a:ext>
            </a:extLst>
          </p:cNvPr>
          <p:cNvSpPr/>
          <p:nvPr/>
        </p:nvSpPr>
        <p:spPr>
          <a:xfrm>
            <a:off x="883762" y="4637921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AAF54617-8F1D-3047-F32D-A6A520BBC56D}"/>
              </a:ext>
            </a:extLst>
          </p:cNvPr>
          <p:cNvSpPr/>
          <p:nvPr/>
        </p:nvSpPr>
        <p:spPr>
          <a:xfrm>
            <a:off x="1406125" y="2633006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MOSCA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9F71419A-4555-6D2A-0A00-6990FFF9EA25}"/>
              </a:ext>
            </a:extLst>
          </p:cNvPr>
          <p:cNvSpPr/>
          <p:nvPr/>
        </p:nvSpPr>
        <p:spPr>
          <a:xfrm>
            <a:off x="4703188" y="4637921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BDD27132-2320-63F9-9554-9C97021EB551}"/>
              </a:ext>
            </a:extLst>
          </p:cNvPr>
          <p:cNvSpPr/>
          <p:nvPr/>
        </p:nvSpPr>
        <p:spPr>
          <a:xfrm>
            <a:off x="1142214" y="5063217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0E30240F-8668-C125-773A-BA1EDBCB8E37}"/>
              </a:ext>
            </a:extLst>
          </p:cNvPr>
          <p:cNvSpPr/>
          <p:nvPr/>
        </p:nvSpPr>
        <p:spPr>
          <a:xfrm>
            <a:off x="2500642" y="2056672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ARREGALA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D5385AD2-57D3-D0E1-309A-9F9B51AE7110}"/>
              </a:ext>
            </a:extLst>
          </p:cNvPr>
          <p:cNvSpPr/>
          <p:nvPr/>
        </p:nvSpPr>
        <p:spPr>
          <a:xfrm>
            <a:off x="3539778" y="2623069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RÁPIDO</a:t>
            </a:r>
          </a:p>
        </p:txBody>
      </p:sp>
      <p:sp>
        <p:nvSpPr>
          <p:cNvPr id="21" name="Retângulo: Cantos Arredondados 20">
            <a:extLst>
              <a:ext uri="{FF2B5EF4-FFF2-40B4-BE49-F238E27FC236}">
                <a16:creationId xmlns:a16="http://schemas.microsoft.com/office/drawing/2014/main" id="{FD6D29B4-7A94-30C1-B1AA-7E1243F01B6A}"/>
              </a:ext>
            </a:extLst>
          </p:cNvPr>
          <p:cNvSpPr/>
          <p:nvPr/>
        </p:nvSpPr>
        <p:spPr>
          <a:xfrm>
            <a:off x="4590854" y="5473316"/>
            <a:ext cx="1828012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: Cantos Arredondados 21">
            <a:extLst>
              <a:ext uri="{FF2B5EF4-FFF2-40B4-BE49-F238E27FC236}">
                <a16:creationId xmlns:a16="http://schemas.microsoft.com/office/drawing/2014/main" id="{E893BD24-4B4A-E24C-7BB3-940845E54350}"/>
              </a:ext>
            </a:extLst>
          </p:cNvPr>
          <p:cNvSpPr/>
          <p:nvPr/>
        </p:nvSpPr>
        <p:spPr>
          <a:xfrm>
            <a:off x="4703188" y="2048040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OLHANDO</a:t>
            </a:r>
          </a:p>
        </p:txBody>
      </p:sp>
      <p:sp>
        <p:nvSpPr>
          <p:cNvPr id="23" name="Retângulo: Cantos Arredondados 22">
            <a:extLst>
              <a:ext uri="{FF2B5EF4-FFF2-40B4-BE49-F238E27FC236}">
                <a16:creationId xmlns:a16="http://schemas.microsoft.com/office/drawing/2014/main" id="{332B6AD9-132B-D892-9B74-0C623AD4AAD4}"/>
              </a:ext>
            </a:extLst>
          </p:cNvPr>
          <p:cNvSpPr/>
          <p:nvPr/>
        </p:nvSpPr>
        <p:spPr>
          <a:xfrm>
            <a:off x="2418028" y="6266224"/>
            <a:ext cx="1715678" cy="313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4D017A1D-F1F5-77EC-2D8F-C2F23F9A2F17}"/>
              </a:ext>
            </a:extLst>
          </p:cNvPr>
          <p:cNvSpPr/>
          <p:nvPr/>
        </p:nvSpPr>
        <p:spPr>
          <a:xfrm>
            <a:off x="273454" y="1828800"/>
            <a:ext cx="6343089" cy="1451635"/>
          </a:xfrm>
          <a:custGeom>
            <a:avLst/>
            <a:gdLst>
              <a:gd name="connsiteX0" fmla="*/ 0 w 6343089"/>
              <a:gd name="connsiteY0" fmla="*/ 241944 h 1451635"/>
              <a:gd name="connsiteX1" fmla="*/ 241944 w 6343089"/>
              <a:gd name="connsiteY1" fmla="*/ 0 h 1451635"/>
              <a:gd name="connsiteX2" fmla="*/ 652088 w 6343089"/>
              <a:gd name="connsiteY2" fmla="*/ 0 h 1451635"/>
              <a:gd name="connsiteX3" fmla="*/ 1296600 w 6343089"/>
              <a:gd name="connsiteY3" fmla="*/ 0 h 1451635"/>
              <a:gd name="connsiteX4" fmla="*/ 1941112 w 6343089"/>
              <a:gd name="connsiteY4" fmla="*/ 0 h 1451635"/>
              <a:gd name="connsiteX5" fmla="*/ 2585624 w 6343089"/>
              <a:gd name="connsiteY5" fmla="*/ 0 h 1451635"/>
              <a:gd name="connsiteX6" fmla="*/ 3288729 w 6343089"/>
              <a:gd name="connsiteY6" fmla="*/ 0 h 1451635"/>
              <a:gd name="connsiteX7" fmla="*/ 3991833 w 6343089"/>
              <a:gd name="connsiteY7" fmla="*/ 0 h 1451635"/>
              <a:gd name="connsiteX8" fmla="*/ 4401977 w 6343089"/>
              <a:gd name="connsiteY8" fmla="*/ 0 h 1451635"/>
              <a:gd name="connsiteX9" fmla="*/ 4870713 w 6343089"/>
              <a:gd name="connsiteY9" fmla="*/ 0 h 1451635"/>
              <a:gd name="connsiteX10" fmla="*/ 5515225 w 6343089"/>
              <a:gd name="connsiteY10" fmla="*/ 0 h 1451635"/>
              <a:gd name="connsiteX11" fmla="*/ 6101145 w 6343089"/>
              <a:gd name="connsiteY11" fmla="*/ 0 h 1451635"/>
              <a:gd name="connsiteX12" fmla="*/ 6343089 w 6343089"/>
              <a:gd name="connsiteY12" fmla="*/ 241944 h 1451635"/>
              <a:gd name="connsiteX13" fmla="*/ 6343089 w 6343089"/>
              <a:gd name="connsiteY13" fmla="*/ 696785 h 1451635"/>
              <a:gd name="connsiteX14" fmla="*/ 6343089 w 6343089"/>
              <a:gd name="connsiteY14" fmla="*/ 1209691 h 1451635"/>
              <a:gd name="connsiteX15" fmla="*/ 6101145 w 6343089"/>
              <a:gd name="connsiteY15" fmla="*/ 1451635 h 1451635"/>
              <a:gd name="connsiteX16" fmla="*/ 5691001 w 6343089"/>
              <a:gd name="connsiteY16" fmla="*/ 1451635 h 1451635"/>
              <a:gd name="connsiteX17" fmla="*/ 5163673 w 6343089"/>
              <a:gd name="connsiteY17" fmla="*/ 1451635 h 1451635"/>
              <a:gd name="connsiteX18" fmla="*/ 4694937 w 6343089"/>
              <a:gd name="connsiteY18" fmla="*/ 1451635 h 1451635"/>
              <a:gd name="connsiteX19" fmla="*/ 4167609 w 6343089"/>
              <a:gd name="connsiteY19" fmla="*/ 1451635 h 1451635"/>
              <a:gd name="connsiteX20" fmla="*/ 3640281 w 6343089"/>
              <a:gd name="connsiteY20" fmla="*/ 1451635 h 1451635"/>
              <a:gd name="connsiteX21" fmla="*/ 2937176 w 6343089"/>
              <a:gd name="connsiteY21" fmla="*/ 1451635 h 1451635"/>
              <a:gd name="connsiteX22" fmla="*/ 2468440 w 6343089"/>
              <a:gd name="connsiteY22" fmla="*/ 1451635 h 1451635"/>
              <a:gd name="connsiteX23" fmla="*/ 1999704 w 6343089"/>
              <a:gd name="connsiteY23" fmla="*/ 1451635 h 1451635"/>
              <a:gd name="connsiteX24" fmla="*/ 1355192 w 6343089"/>
              <a:gd name="connsiteY24" fmla="*/ 1451635 h 1451635"/>
              <a:gd name="connsiteX25" fmla="*/ 241944 w 6343089"/>
              <a:gd name="connsiteY25" fmla="*/ 1451635 h 1451635"/>
              <a:gd name="connsiteX26" fmla="*/ 0 w 6343089"/>
              <a:gd name="connsiteY26" fmla="*/ 1209691 h 1451635"/>
              <a:gd name="connsiteX27" fmla="*/ 0 w 6343089"/>
              <a:gd name="connsiteY27" fmla="*/ 706463 h 1451635"/>
              <a:gd name="connsiteX28" fmla="*/ 0 w 6343089"/>
              <a:gd name="connsiteY28" fmla="*/ 241944 h 1451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343089" h="1451635" extrusionOk="0">
                <a:moveTo>
                  <a:pt x="0" y="241944"/>
                </a:moveTo>
                <a:cubicBezTo>
                  <a:pt x="13958" y="110270"/>
                  <a:pt x="117371" y="14811"/>
                  <a:pt x="241944" y="0"/>
                </a:cubicBezTo>
                <a:cubicBezTo>
                  <a:pt x="346557" y="-20533"/>
                  <a:pt x="564669" y="32733"/>
                  <a:pt x="652088" y="0"/>
                </a:cubicBezTo>
                <a:cubicBezTo>
                  <a:pt x="739507" y="-32733"/>
                  <a:pt x="1090800" y="33228"/>
                  <a:pt x="1296600" y="0"/>
                </a:cubicBezTo>
                <a:cubicBezTo>
                  <a:pt x="1502400" y="-33228"/>
                  <a:pt x="1621594" y="70286"/>
                  <a:pt x="1941112" y="0"/>
                </a:cubicBezTo>
                <a:cubicBezTo>
                  <a:pt x="2260630" y="-70286"/>
                  <a:pt x="2387830" y="8012"/>
                  <a:pt x="2585624" y="0"/>
                </a:cubicBezTo>
                <a:cubicBezTo>
                  <a:pt x="2783418" y="-8012"/>
                  <a:pt x="2974035" y="24433"/>
                  <a:pt x="3288729" y="0"/>
                </a:cubicBezTo>
                <a:cubicBezTo>
                  <a:pt x="3603423" y="-24433"/>
                  <a:pt x="3782746" y="1556"/>
                  <a:pt x="3991833" y="0"/>
                </a:cubicBezTo>
                <a:cubicBezTo>
                  <a:pt x="4200920" y="-1556"/>
                  <a:pt x="4303175" y="3105"/>
                  <a:pt x="4401977" y="0"/>
                </a:cubicBezTo>
                <a:cubicBezTo>
                  <a:pt x="4500779" y="-3105"/>
                  <a:pt x="4683119" y="15285"/>
                  <a:pt x="4870713" y="0"/>
                </a:cubicBezTo>
                <a:cubicBezTo>
                  <a:pt x="5058307" y="-15285"/>
                  <a:pt x="5229470" y="51143"/>
                  <a:pt x="5515225" y="0"/>
                </a:cubicBezTo>
                <a:cubicBezTo>
                  <a:pt x="5800980" y="-51143"/>
                  <a:pt x="5841335" y="64644"/>
                  <a:pt x="6101145" y="0"/>
                </a:cubicBezTo>
                <a:cubicBezTo>
                  <a:pt x="6224531" y="32277"/>
                  <a:pt x="6322260" y="103267"/>
                  <a:pt x="6343089" y="241944"/>
                </a:cubicBezTo>
                <a:cubicBezTo>
                  <a:pt x="6393468" y="377465"/>
                  <a:pt x="6329589" y="475437"/>
                  <a:pt x="6343089" y="696785"/>
                </a:cubicBezTo>
                <a:cubicBezTo>
                  <a:pt x="6356589" y="918133"/>
                  <a:pt x="6308750" y="1091797"/>
                  <a:pt x="6343089" y="1209691"/>
                </a:cubicBezTo>
                <a:cubicBezTo>
                  <a:pt x="6333101" y="1332235"/>
                  <a:pt x="6233535" y="1456198"/>
                  <a:pt x="6101145" y="1451635"/>
                </a:cubicBezTo>
                <a:cubicBezTo>
                  <a:pt x="5982985" y="1452987"/>
                  <a:pt x="5834429" y="1412330"/>
                  <a:pt x="5691001" y="1451635"/>
                </a:cubicBezTo>
                <a:cubicBezTo>
                  <a:pt x="5547573" y="1490940"/>
                  <a:pt x="5413814" y="1424720"/>
                  <a:pt x="5163673" y="1451635"/>
                </a:cubicBezTo>
                <a:cubicBezTo>
                  <a:pt x="4913532" y="1478550"/>
                  <a:pt x="4909555" y="1399327"/>
                  <a:pt x="4694937" y="1451635"/>
                </a:cubicBezTo>
                <a:cubicBezTo>
                  <a:pt x="4480319" y="1503943"/>
                  <a:pt x="4398747" y="1392131"/>
                  <a:pt x="4167609" y="1451635"/>
                </a:cubicBezTo>
                <a:cubicBezTo>
                  <a:pt x="3936471" y="1511139"/>
                  <a:pt x="3859770" y="1402252"/>
                  <a:pt x="3640281" y="1451635"/>
                </a:cubicBezTo>
                <a:cubicBezTo>
                  <a:pt x="3420792" y="1501018"/>
                  <a:pt x="3145523" y="1418096"/>
                  <a:pt x="2937176" y="1451635"/>
                </a:cubicBezTo>
                <a:cubicBezTo>
                  <a:pt x="2728829" y="1485174"/>
                  <a:pt x="2657214" y="1405566"/>
                  <a:pt x="2468440" y="1451635"/>
                </a:cubicBezTo>
                <a:cubicBezTo>
                  <a:pt x="2279666" y="1497704"/>
                  <a:pt x="2227894" y="1406699"/>
                  <a:pt x="1999704" y="1451635"/>
                </a:cubicBezTo>
                <a:cubicBezTo>
                  <a:pt x="1771514" y="1496571"/>
                  <a:pt x="1548201" y="1422431"/>
                  <a:pt x="1355192" y="1451635"/>
                </a:cubicBezTo>
                <a:cubicBezTo>
                  <a:pt x="1162183" y="1480839"/>
                  <a:pt x="636532" y="1444029"/>
                  <a:pt x="241944" y="1451635"/>
                </a:cubicBezTo>
                <a:cubicBezTo>
                  <a:pt x="127840" y="1431670"/>
                  <a:pt x="-11139" y="1359196"/>
                  <a:pt x="0" y="1209691"/>
                </a:cubicBezTo>
                <a:cubicBezTo>
                  <a:pt x="-29509" y="1062457"/>
                  <a:pt x="3268" y="867481"/>
                  <a:pt x="0" y="706463"/>
                </a:cubicBezTo>
                <a:cubicBezTo>
                  <a:pt x="-3268" y="545445"/>
                  <a:pt x="1327" y="471706"/>
                  <a:pt x="0" y="2419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88366472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6" name="Tabela 26">
            <a:extLst>
              <a:ext uri="{FF2B5EF4-FFF2-40B4-BE49-F238E27FC236}">
                <a16:creationId xmlns:a16="http://schemas.microsoft.com/office/drawing/2014/main" id="{ACB7E694-650E-5C3F-B672-4A87A7443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908115"/>
              </p:ext>
            </p:extLst>
          </p:nvPr>
        </p:nvGraphicFramePr>
        <p:xfrm>
          <a:off x="301735" y="6894483"/>
          <a:ext cx="6259321" cy="2390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9321">
                  <a:extLst>
                    <a:ext uri="{9D8B030D-6E8A-4147-A177-3AD203B41FA5}">
                      <a16:colId xmlns:a16="http://schemas.microsoft.com/office/drawing/2014/main" val="601298451"/>
                    </a:ext>
                  </a:extLst>
                </a:gridCol>
              </a:tblGrid>
              <a:tr h="27785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220513"/>
                  </a:ext>
                </a:extLst>
              </a:tr>
              <a:tr h="27785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705575"/>
                  </a:ext>
                </a:extLst>
              </a:tr>
              <a:tr h="27785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761213"/>
                  </a:ext>
                </a:extLst>
              </a:tr>
              <a:tr h="27785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413458"/>
                  </a:ext>
                </a:extLst>
              </a:tr>
              <a:tr h="27785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327374"/>
                  </a:ext>
                </a:extLst>
              </a:tr>
              <a:tr h="27785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32536"/>
                  </a:ext>
                </a:extLst>
              </a:tr>
              <a:tr h="27785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604620"/>
                  </a:ext>
                </a:extLst>
              </a:tr>
              <a:tr h="277853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884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30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:a16="http://schemas.microsoft.com/office/drawing/2014/main" id="{1F7DA26E-6398-41CB-875A-FF9032A79093}"/>
              </a:ext>
            </a:extLst>
          </p:cNvPr>
          <p:cNvSpPr txBox="1"/>
          <p:nvPr/>
        </p:nvSpPr>
        <p:spPr>
          <a:xfrm>
            <a:off x="1611170" y="1108344"/>
            <a:ext cx="4728670" cy="309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9" dirty="0">
                <a:latin typeface="Abadi" panose="020B0604020104020204" pitchFamily="34" charset="0"/>
              </a:rPr>
              <a:t>CRIE UM TÍTULO E CONTINUE A HISTÓRIA:</a:t>
            </a:r>
          </a:p>
        </p:txBody>
      </p:sp>
      <p:graphicFrame>
        <p:nvGraphicFramePr>
          <p:cNvPr id="2" name="Tabela 6">
            <a:extLst>
              <a:ext uri="{FF2B5EF4-FFF2-40B4-BE49-F238E27FC236}">
                <a16:creationId xmlns:a16="http://schemas.microsoft.com/office/drawing/2014/main" id="{632AB6AE-0D29-411C-8864-364859CF0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97586"/>
              </p:ext>
            </p:extLst>
          </p:nvPr>
        </p:nvGraphicFramePr>
        <p:xfrm>
          <a:off x="288321" y="5214153"/>
          <a:ext cx="6239314" cy="4275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39314">
                  <a:extLst>
                    <a:ext uri="{9D8B030D-6E8A-4147-A177-3AD203B41FA5}">
                      <a16:colId xmlns:a16="http://schemas.microsoft.com/office/drawing/2014/main" val="3329032116"/>
                    </a:ext>
                  </a:extLst>
                </a:gridCol>
              </a:tblGrid>
              <a:tr h="290501">
                <a:tc>
                  <a:txBody>
                    <a:bodyPr/>
                    <a:lstStyle/>
                    <a:p>
                      <a:r>
                        <a:rPr lang="pt-BR" sz="1400" dirty="0"/>
                        <a:t>                     </a:t>
                      </a:r>
                      <a:r>
                        <a:rPr lang="pt-BR" sz="1400" dirty="0">
                          <a:latin typeface="Abadi" panose="020B0604020104020204" pitchFamily="34" charset="0"/>
                        </a:rPr>
                        <a:t>NUMA MANHÃ SE SOL...</a:t>
                      </a:r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2924932893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>
                        <a:latin typeface="Abadi" panose="020B0604020104020204" pitchFamily="34" charset="0"/>
                      </a:endParaRPr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3676705613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1635155692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335425908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1129695928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2834219830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r>
                        <a:rPr lang="pt-BR" sz="1400" dirty="0"/>
                        <a:t>                    </a:t>
                      </a:r>
                      <a:r>
                        <a:rPr lang="pt-BR" sz="1400" dirty="0">
                          <a:latin typeface="Abadi" panose="020B0604020104020204" pitchFamily="34" charset="0"/>
                        </a:rPr>
                        <a:t>DE REPENTE AVISTOU...</a:t>
                      </a:r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1820405349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1864594835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779880214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138691750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3389066116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Abadi" panose="020B0604020104020204" pitchFamily="34" charset="0"/>
                        </a:rPr>
                        <a:t>              DECIDIU ENTÃO...</a:t>
                      </a:r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3807358898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260069742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92055" marR="92055" marT="46028" marB="46028"/>
                </a:tc>
                <a:extLst>
                  <a:ext uri="{0D108BD9-81ED-4DB2-BD59-A6C34878D82A}">
                    <a16:rowId xmlns:a16="http://schemas.microsoft.com/office/drawing/2014/main" val="1501787271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6C3928DA-7BDD-5B7A-D051-1A38D1DFFE86}"/>
              </a:ext>
            </a:extLst>
          </p:cNvPr>
          <p:cNvSpPr txBox="1"/>
          <p:nvPr/>
        </p:nvSpPr>
        <p:spPr>
          <a:xfrm>
            <a:off x="226475" y="294101"/>
            <a:ext cx="6703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NOME:___________________________________________DATA:_____/____/______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507758F-B81A-FB04-FAC6-FAD74749C1BF}"/>
              </a:ext>
            </a:extLst>
          </p:cNvPr>
          <p:cNvSpPr txBox="1"/>
          <p:nvPr/>
        </p:nvSpPr>
        <p:spPr>
          <a:xfrm>
            <a:off x="2599440" y="9493946"/>
            <a:ext cx="268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@atividadesanosiniciais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069573B-FCE9-9798-608C-AD18B331D5FA}"/>
              </a:ext>
            </a:extLst>
          </p:cNvPr>
          <p:cNvSpPr txBox="1"/>
          <p:nvPr/>
        </p:nvSpPr>
        <p:spPr>
          <a:xfrm>
            <a:off x="672139" y="830377"/>
            <a:ext cx="547167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latin typeface="Irineu Brasil bandeira" panose="02000603000000000000" pitchFamily="2" charset="0"/>
                <a:cs typeface="Vacaciones" panose="02000603040000020004" pitchFamily="50" charset="0"/>
              </a:rPr>
              <a:t>PRODUÇÃO    DE    TEXTO</a:t>
            </a: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4536D919-AFFE-4A1E-E545-4094B7901480}"/>
              </a:ext>
            </a:extLst>
          </p:cNvPr>
          <p:cNvCxnSpPr>
            <a:cxnSpLocks/>
          </p:cNvCxnSpPr>
          <p:nvPr/>
        </p:nvCxnSpPr>
        <p:spPr>
          <a:xfrm>
            <a:off x="4230252" y="2890361"/>
            <a:ext cx="232965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B6A92B5E-39B6-0C2D-E5EA-B6E87152663A}"/>
              </a:ext>
            </a:extLst>
          </p:cNvPr>
          <p:cNvCxnSpPr>
            <a:cxnSpLocks/>
          </p:cNvCxnSpPr>
          <p:nvPr/>
        </p:nvCxnSpPr>
        <p:spPr>
          <a:xfrm>
            <a:off x="4202543" y="3278431"/>
            <a:ext cx="2357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EC2CC477-220D-068E-16E7-FE88585468EB}"/>
              </a:ext>
            </a:extLst>
          </p:cNvPr>
          <p:cNvCxnSpPr>
            <a:cxnSpLocks/>
          </p:cNvCxnSpPr>
          <p:nvPr/>
        </p:nvCxnSpPr>
        <p:spPr>
          <a:xfrm>
            <a:off x="4193307" y="3658517"/>
            <a:ext cx="23666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8" name="Picture 4" descr="Arqueiros indígenas da Amazônia: da tradição milenar aos campeonatos  internacionais - Conexão Planeta">
            <a:extLst>
              <a:ext uri="{FF2B5EF4-FFF2-40B4-BE49-F238E27FC236}">
                <a16:creationId xmlns:a16="http://schemas.microsoft.com/office/drawing/2014/main" id="{DB7CBA09-8FB7-829B-92C0-77B0FE4A6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35" y="2046003"/>
            <a:ext cx="3188916" cy="2068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02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8"/>
    </mc:Choice>
    <mc:Fallback xmlns="">
      <p:transition spd="slow" advTm="108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ECE4D908-2899-79DC-7065-C7AEBFDD792C}"/>
              </a:ext>
            </a:extLst>
          </p:cNvPr>
          <p:cNvSpPr txBox="1"/>
          <p:nvPr/>
        </p:nvSpPr>
        <p:spPr>
          <a:xfrm>
            <a:off x="226475" y="294101"/>
            <a:ext cx="6703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NOME:___________________________________________DATA:_____/____/______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153568-3674-D922-5045-3DFF9A0E4A7B}"/>
              </a:ext>
            </a:extLst>
          </p:cNvPr>
          <p:cNvSpPr txBox="1"/>
          <p:nvPr/>
        </p:nvSpPr>
        <p:spPr>
          <a:xfrm>
            <a:off x="2344539" y="-2151981"/>
            <a:ext cx="4681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badi" panose="020B0604020104020204" pitchFamily="34" charset="0"/>
              </a:rPr>
              <a:t>OBSERVE AS IMAGENS ABAIXO:</a:t>
            </a:r>
            <a:endParaRPr lang="pt-BR" dirty="0">
              <a:latin typeface="Abadi" panose="020B0604020104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7AAE138-92FE-0697-DAE3-71A2C8C8C398}"/>
              </a:ext>
            </a:extLst>
          </p:cNvPr>
          <p:cNvSpPr txBox="1"/>
          <p:nvPr/>
        </p:nvSpPr>
        <p:spPr>
          <a:xfrm>
            <a:off x="131378" y="2744244"/>
            <a:ext cx="6553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latin typeface="Abadi" panose="020B0604020104020204" pitchFamily="34" charset="0"/>
              </a:rPr>
              <a:t>	USE SUA CRIATIVIDADE E CRIE UMA HISTÓRIA, USANDO O NOME DAS IMAGENS ACIMA:</a:t>
            </a:r>
            <a:endParaRPr lang="pt-BR" dirty="0">
              <a:latin typeface="Abadi" panose="020B0604020104020204" pitchFamily="34" charset="0"/>
            </a:endParaRPr>
          </a:p>
        </p:txBody>
      </p:sp>
      <p:graphicFrame>
        <p:nvGraphicFramePr>
          <p:cNvPr id="6" name="Tabela 13">
            <a:extLst>
              <a:ext uri="{FF2B5EF4-FFF2-40B4-BE49-F238E27FC236}">
                <a16:creationId xmlns:a16="http://schemas.microsoft.com/office/drawing/2014/main" id="{D882F5A8-0A7C-E6C4-D065-86248D56A12E}"/>
              </a:ext>
            </a:extLst>
          </p:cNvPr>
          <p:cNvGraphicFramePr>
            <a:graphicFrameLocks noGrp="1"/>
          </p:cNvGraphicFramePr>
          <p:nvPr/>
        </p:nvGraphicFramePr>
        <p:xfrm>
          <a:off x="365760" y="3611879"/>
          <a:ext cx="6137515" cy="5809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7515">
                  <a:extLst>
                    <a:ext uri="{9D8B030D-6E8A-4147-A177-3AD203B41FA5}">
                      <a16:colId xmlns:a16="http://schemas.microsoft.com/office/drawing/2014/main" val="49295485"/>
                    </a:ext>
                  </a:extLst>
                </a:gridCol>
              </a:tblGrid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49298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749902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943897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279537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269771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6588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21839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39606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381520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810436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914723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58374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519688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255653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11700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47274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957091"/>
                  </a:ext>
                </a:extLst>
              </a:tr>
              <a:tr h="28954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139930"/>
                  </a:ext>
                </a:extLst>
              </a:tr>
              <a:tr h="290882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646502"/>
                  </a:ext>
                </a:extLst>
              </a:tr>
              <a:tr h="290882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689387"/>
                  </a:ext>
                </a:extLst>
              </a:tr>
            </a:tbl>
          </a:graphicData>
        </a:graphic>
      </p:graphicFrame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900AD2F6-CC72-505F-4A5C-24BEDA9F74C6}"/>
              </a:ext>
            </a:extLst>
          </p:cNvPr>
          <p:cNvSpPr/>
          <p:nvPr/>
        </p:nvSpPr>
        <p:spPr>
          <a:xfrm>
            <a:off x="1724857" y="3157510"/>
            <a:ext cx="3724321" cy="35166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9410262-D3DD-FB5B-9428-1C8CE5F33047}"/>
              </a:ext>
            </a:extLst>
          </p:cNvPr>
          <p:cNvSpPr txBox="1"/>
          <p:nvPr/>
        </p:nvSpPr>
        <p:spPr>
          <a:xfrm>
            <a:off x="2599440" y="9493946"/>
            <a:ext cx="268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@atividadesanosiniciais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D27EB75-1BAB-77FF-54FB-7E8CB0E9F6B9}"/>
              </a:ext>
            </a:extLst>
          </p:cNvPr>
          <p:cNvSpPr txBox="1"/>
          <p:nvPr/>
        </p:nvSpPr>
        <p:spPr>
          <a:xfrm>
            <a:off x="672139" y="830377"/>
            <a:ext cx="547167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latin typeface="Irineu Brasil bandeira" panose="02000603000000000000" pitchFamily="2" charset="0"/>
                <a:cs typeface="Vacaciones" panose="02000603040000020004" pitchFamily="50" charset="0"/>
              </a:rPr>
              <a:t>PRODUÇÃO    DE    TEXTO</a:t>
            </a:r>
          </a:p>
        </p:txBody>
      </p:sp>
      <p:pic>
        <p:nvPicPr>
          <p:cNvPr id="2052" name="Picture 4" descr="Instituto Rã-bugio para Conservação da Biodiversidade">
            <a:extLst>
              <a:ext uri="{FF2B5EF4-FFF2-40B4-BE49-F238E27FC236}">
                <a16:creationId xmlns:a16="http://schemas.microsoft.com/office/drawing/2014/main" id="{FDAE7D38-68B7-3D96-4072-1F8A2551E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82" y="1451995"/>
            <a:ext cx="1683121" cy="1120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Melhores cachoeiras do sul de Minas: confira 6 opções – Fazenda da Roseta">
            <a:extLst>
              <a:ext uri="{FF2B5EF4-FFF2-40B4-BE49-F238E27FC236}">
                <a16:creationId xmlns:a16="http://schemas.microsoft.com/office/drawing/2014/main" id="{9E942517-F826-FFAA-158A-032420470D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538" y="1435823"/>
            <a:ext cx="2027438" cy="1292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obra coral - Répteis - InfoEscola">
            <a:extLst>
              <a:ext uri="{FF2B5EF4-FFF2-40B4-BE49-F238E27FC236}">
                <a16:creationId xmlns:a16="http://schemas.microsoft.com/office/drawing/2014/main" id="{FD40C6CB-8A53-5ABD-3770-6309CF72F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378" y="1378827"/>
            <a:ext cx="1928315" cy="1292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687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 descr="Fundo preto com letras brancas&#10;&#10;Descrição gerada automaticamente">
            <a:extLst>
              <a:ext uri="{FF2B5EF4-FFF2-40B4-BE49-F238E27FC236}">
                <a16:creationId xmlns:a16="http://schemas.microsoft.com/office/drawing/2014/main" id="{B06E759E-EB9A-E85D-913A-EBA90E14B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3" t="1509" r="2652" b="1547"/>
          <a:stretch>
            <a:fillRect/>
          </a:stretch>
        </p:blipFill>
        <p:spPr bwMode="auto">
          <a:xfrm>
            <a:off x="100546" y="134940"/>
            <a:ext cx="6681934" cy="9704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8CDB688-4108-4D7A-9029-7190B15AC4C8}"/>
              </a:ext>
            </a:extLst>
          </p:cNvPr>
          <p:cNvSpPr txBox="1"/>
          <p:nvPr/>
        </p:nvSpPr>
        <p:spPr>
          <a:xfrm>
            <a:off x="131378" y="980420"/>
            <a:ext cx="6597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400" dirty="0">
                <a:latin typeface="Abadi" panose="020B0604020104020204" pitchFamily="34" charset="0"/>
              </a:rPr>
              <a:t>PROCURE O NOME DAS IMAGENS NO CAÇA-PALAVRAS, DEPOIS CRIE UMA HISTÓRIA USANDO-AS:</a:t>
            </a:r>
            <a:endParaRPr lang="pt-BR" dirty="0">
              <a:latin typeface="Abadi" panose="020B0604020104020204" pitchFamily="34" charset="0"/>
            </a:endParaRPr>
          </a:p>
        </p:txBody>
      </p:sp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77DF029C-DCBF-4E8A-BB6D-BD4770DD118C}"/>
              </a:ext>
            </a:extLst>
          </p:cNvPr>
          <p:cNvGraphicFramePr>
            <a:graphicFrameLocks noGrp="1"/>
          </p:cNvGraphicFramePr>
          <p:nvPr/>
        </p:nvGraphicFramePr>
        <p:xfrm>
          <a:off x="2362199" y="1393686"/>
          <a:ext cx="2199288" cy="251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6548">
                  <a:extLst>
                    <a:ext uri="{9D8B030D-6E8A-4147-A177-3AD203B41FA5}">
                      <a16:colId xmlns:a16="http://schemas.microsoft.com/office/drawing/2014/main" val="3396328678"/>
                    </a:ext>
                  </a:extLst>
                </a:gridCol>
                <a:gridCol w="366548">
                  <a:extLst>
                    <a:ext uri="{9D8B030D-6E8A-4147-A177-3AD203B41FA5}">
                      <a16:colId xmlns:a16="http://schemas.microsoft.com/office/drawing/2014/main" val="66928623"/>
                    </a:ext>
                  </a:extLst>
                </a:gridCol>
                <a:gridCol w="366548">
                  <a:extLst>
                    <a:ext uri="{9D8B030D-6E8A-4147-A177-3AD203B41FA5}">
                      <a16:colId xmlns:a16="http://schemas.microsoft.com/office/drawing/2014/main" val="1016075495"/>
                    </a:ext>
                  </a:extLst>
                </a:gridCol>
                <a:gridCol w="366548">
                  <a:extLst>
                    <a:ext uri="{9D8B030D-6E8A-4147-A177-3AD203B41FA5}">
                      <a16:colId xmlns:a16="http://schemas.microsoft.com/office/drawing/2014/main" val="3229450404"/>
                    </a:ext>
                  </a:extLst>
                </a:gridCol>
                <a:gridCol w="366548">
                  <a:extLst>
                    <a:ext uri="{9D8B030D-6E8A-4147-A177-3AD203B41FA5}">
                      <a16:colId xmlns:a16="http://schemas.microsoft.com/office/drawing/2014/main" val="3687503867"/>
                    </a:ext>
                  </a:extLst>
                </a:gridCol>
                <a:gridCol w="366548">
                  <a:extLst>
                    <a:ext uri="{9D8B030D-6E8A-4147-A177-3AD203B41FA5}">
                      <a16:colId xmlns:a16="http://schemas.microsoft.com/office/drawing/2014/main" val="1456775585"/>
                    </a:ext>
                  </a:extLst>
                </a:gridCol>
              </a:tblGrid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26128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295196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868056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674536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125076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40390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714656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62307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907360"/>
                  </a:ext>
                </a:extLst>
              </a:tr>
              <a:tr h="240465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718704"/>
                  </a:ext>
                </a:extLst>
              </a:tr>
            </a:tbl>
          </a:graphicData>
        </a:graphic>
      </p:graphicFrame>
      <p:pic>
        <p:nvPicPr>
          <p:cNvPr id="2052" name="Picture 4" descr="Desenhos de Informática - Computador para colorir, pintar, imprimir -  Moldes e riscos - Esp… | Computador desenho, Vingadores para colorir, Festa  junina para pintar">
            <a:extLst>
              <a:ext uri="{FF2B5EF4-FFF2-40B4-BE49-F238E27FC236}">
                <a16:creationId xmlns:a16="http://schemas.microsoft.com/office/drawing/2014/main" id="{168AE6F2-57D7-409F-91AD-D6D8AC7CF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876" y="2699610"/>
            <a:ext cx="1516346" cy="110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esenho de Mochila de montanha para Colorir - Colorir.com">
            <a:extLst>
              <a:ext uri="{FF2B5EF4-FFF2-40B4-BE49-F238E27FC236}">
                <a16:creationId xmlns:a16="http://schemas.microsoft.com/office/drawing/2014/main" id="{0BD8B14B-36B3-4279-844E-FE783F6249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03" r="15553"/>
          <a:stretch/>
        </p:blipFill>
        <p:spPr bwMode="auto">
          <a:xfrm>
            <a:off x="1221064" y="1675179"/>
            <a:ext cx="730118" cy="91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enviada pela irmã Bebel de Passos MG Esta lembrancinha abaixo não precisa  fazer download. Clique … | Desenho de menino, Crianças para colorir,  Desenhos para colorir">
            <a:extLst>
              <a:ext uri="{FF2B5EF4-FFF2-40B4-BE49-F238E27FC236}">
                <a16:creationId xmlns:a16="http://schemas.microsoft.com/office/drawing/2014/main" id="{1C8A1D5F-A35E-497F-99FE-064081CA9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60" y="2163174"/>
            <a:ext cx="754472" cy="1528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Tabela 13">
            <a:extLst>
              <a:ext uri="{FF2B5EF4-FFF2-40B4-BE49-F238E27FC236}">
                <a16:creationId xmlns:a16="http://schemas.microsoft.com/office/drawing/2014/main" id="{7446AE19-8732-4380-B4FD-B3B76FE24B52}"/>
              </a:ext>
            </a:extLst>
          </p:cNvPr>
          <p:cNvGraphicFramePr>
            <a:graphicFrameLocks noGrp="1"/>
          </p:cNvGraphicFramePr>
          <p:nvPr/>
        </p:nvGraphicFramePr>
        <p:xfrm>
          <a:off x="287435" y="4434294"/>
          <a:ext cx="6296245" cy="49840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96245">
                  <a:extLst>
                    <a:ext uri="{9D8B030D-6E8A-4147-A177-3AD203B41FA5}">
                      <a16:colId xmlns:a16="http://schemas.microsoft.com/office/drawing/2014/main" val="49295485"/>
                    </a:ext>
                  </a:extLst>
                </a:gridCol>
              </a:tblGrid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749902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269771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6588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21839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39606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381520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810436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914723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58374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519688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255653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11700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47274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957091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139930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646502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689387"/>
                  </a:ext>
                </a:extLst>
              </a:tr>
            </a:tbl>
          </a:graphicData>
        </a:graphic>
      </p:graphicFrame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55BDEAB6-C2AA-487F-8101-461A22C4513A}"/>
              </a:ext>
            </a:extLst>
          </p:cNvPr>
          <p:cNvSpPr/>
          <p:nvPr/>
        </p:nvSpPr>
        <p:spPr>
          <a:xfrm>
            <a:off x="1697687" y="4046929"/>
            <a:ext cx="3724321" cy="22806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CD21387-C383-94DE-F716-9F08639EECFA}"/>
              </a:ext>
            </a:extLst>
          </p:cNvPr>
          <p:cNvSpPr txBox="1"/>
          <p:nvPr/>
        </p:nvSpPr>
        <p:spPr>
          <a:xfrm>
            <a:off x="226475" y="294101"/>
            <a:ext cx="6703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NOME:___________________________________________DATA:_____/____/______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95363D-0397-97C8-89DA-FCB29D7B8ACD}"/>
              </a:ext>
            </a:extLst>
          </p:cNvPr>
          <p:cNvSpPr txBox="1"/>
          <p:nvPr/>
        </p:nvSpPr>
        <p:spPr>
          <a:xfrm>
            <a:off x="2599440" y="9493946"/>
            <a:ext cx="268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@atividadesanosiniciais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7CBFDE-C924-8BF0-45B4-091043B086DF}"/>
              </a:ext>
            </a:extLst>
          </p:cNvPr>
          <p:cNvSpPr txBox="1"/>
          <p:nvPr/>
        </p:nvSpPr>
        <p:spPr>
          <a:xfrm>
            <a:off x="672139" y="830377"/>
            <a:ext cx="547167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latin typeface="Irineu Brasil bandeira" panose="02000603000000000000" pitchFamily="2" charset="0"/>
                <a:cs typeface="Vacaciones" panose="02000603040000020004" pitchFamily="50" charset="0"/>
              </a:rPr>
              <a:t>PRODUÇÃO    DE    TEXTO</a:t>
            </a:r>
          </a:p>
        </p:txBody>
      </p:sp>
    </p:spTree>
    <p:extLst>
      <p:ext uri="{BB962C8B-B14F-4D97-AF65-F5344CB8AC3E}">
        <p14:creationId xmlns:p14="http://schemas.microsoft.com/office/powerpoint/2010/main" val="547566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6" descr="Fundo preto com letras brancas&#10;&#10;Descrição gerada automaticamente">
            <a:extLst>
              <a:ext uri="{FF2B5EF4-FFF2-40B4-BE49-F238E27FC236}">
                <a16:creationId xmlns:a16="http://schemas.microsoft.com/office/drawing/2014/main" id="{DFB8BE19-3384-F077-FACC-477C4260D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3" t="1509" r="2652" b="1547"/>
          <a:stretch>
            <a:fillRect/>
          </a:stretch>
        </p:blipFill>
        <p:spPr bwMode="auto">
          <a:xfrm>
            <a:off x="100546" y="134940"/>
            <a:ext cx="6681934" cy="9704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77DF029C-DCBF-4E8A-BB6D-BD4770DD118C}"/>
              </a:ext>
            </a:extLst>
          </p:cNvPr>
          <p:cNvGraphicFramePr>
            <a:graphicFrameLocks noGrp="1"/>
          </p:cNvGraphicFramePr>
          <p:nvPr/>
        </p:nvGraphicFramePr>
        <p:xfrm>
          <a:off x="3940961" y="1430928"/>
          <a:ext cx="2480652" cy="251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3442">
                  <a:extLst>
                    <a:ext uri="{9D8B030D-6E8A-4147-A177-3AD203B41FA5}">
                      <a16:colId xmlns:a16="http://schemas.microsoft.com/office/drawing/2014/main" val="3396328678"/>
                    </a:ext>
                  </a:extLst>
                </a:gridCol>
                <a:gridCol w="413442">
                  <a:extLst>
                    <a:ext uri="{9D8B030D-6E8A-4147-A177-3AD203B41FA5}">
                      <a16:colId xmlns:a16="http://schemas.microsoft.com/office/drawing/2014/main" val="66928623"/>
                    </a:ext>
                  </a:extLst>
                </a:gridCol>
                <a:gridCol w="413442">
                  <a:extLst>
                    <a:ext uri="{9D8B030D-6E8A-4147-A177-3AD203B41FA5}">
                      <a16:colId xmlns:a16="http://schemas.microsoft.com/office/drawing/2014/main" val="1016075495"/>
                    </a:ext>
                  </a:extLst>
                </a:gridCol>
                <a:gridCol w="413442">
                  <a:extLst>
                    <a:ext uri="{9D8B030D-6E8A-4147-A177-3AD203B41FA5}">
                      <a16:colId xmlns:a16="http://schemas.microsoft.com/office/drawing/2014/main" val="3229450404"/>
                    </a:ext>
                  </a:extLst>
                </a:gridCol>
                <a:gridCol w="413442">
                  <a:extLst>
                    <a:ext uri="{9D8B030D-6E8A-4147-A177-3AD203B41FA5}">
                      <a16:colId xmlns:a16="http://schemas.microsoft.com/office/drawing/2014/main" val="3687503867"/>
                    </a:ext>
                  </a:extLst>
                </a:gridCol>
                <a:gridCol w="413442">
                  <a:extLst>
                    <a:ext uri="{9D8B030D-6E8A-4147-A177-3AD203B41FA5}">
                      <a16:colId xmlns:a16="http://schemas.microsoft.com/office/drawing/2014/main" val="1456775585"/>
                    </a:ext>
                  </a:extLst>
                </a:gridCol>
              </a:tblGrid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ÁR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26128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XI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295196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868056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XU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674536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125076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HÁ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40390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714656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62307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XO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907360"/>
                  </a:ext>
                </a:extLst>
              </a:tr>
              <a:tr h="246646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/>
                        <a:t>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718704"/>
                  </a:ext>
                </a:extLst>
              </a:tr>
            </a:tbl>
          </a:graphicData>
        </a:graphic>
      </p:graphicFrame>
      <p:pic>
        <p:nvPicPr>
          <p:cNvPr id="5122" name="Picture 2" descr="Desenhos de banana para pintar, colorir, imprimir - bananas para colorir  fruta - ESPAÇO EDUCAR DESENHOS PINTAR COLORIR IMPRIMIR">
            <a:extLst>
              <a:ext uri="{FF2B5EF4-FFF2-40B4-BE49-F238E27FC236}">
                <a16:creationId xmlns:a16="http://schemas.microsoft.com/office/drawing/2014/main" id="{BC141CDC-CFEB-42EB-ACB0-E2916C155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50" y="1922946"/>
            <a:ext cx="724839" cy="61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olorindo com a Dry: DESENHO DE MACACO PARA IMPRIMIR E COLORIR">
            <a:extLst>
              <a:ext uri="{FF2B5EF4-FFF2-40B4-BE49-F238E27FC236}">
                <a16:creationId xmlns:a16="http://schemas.microsoft.com/office/drawing/2014/main" id="{BA5A7F5A-4E61-4B2C-9178-43AD30BFE5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1" b="17426"/>
          <a:stretch/>
        </p:blipFill>
        <p:spPr bwMode="auto">
          <a:xfrm>
            <a:off x="1313604" y="1704255"/>
            <a:ext cx="937430" cy="860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ESPAÇO EDUCAR: Desenhos de árvores para colorir pintar imprimir! | Arvore  para colorir, Páginas para colorir, Arvore desenho">
            <a:extLst>
              <a:ext uri="{FF2B5EF4-FFF2-40B4-BE49-F238E27FC236}">
                <a16:creationId xmlns:a16="http://schemas.microsoft.com/office/drawing/2014/main" id="{3FB5EB79-43AE-4CC0-9A31-EEC98A16A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33" y="2796562"/>
            <a:ext cx="1096370" cy="145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Vetores de Esboço Dos Desenhos Animados Para Colorir Páginas De Menino Com  Grande Ideia e mais imagens de Alegria - iStock">
            <a:extLst>
              <a:ext uri="{FF2B5EF4-FFF2-40B4-BE49-F238E27FC236}">
                <a16:creationId xmlns:a16="http://schemas.microsoft.com/office/drawing/2014/main" id="{162372D0-9233-4BDC-8F49-FFF44BA338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4" r="25252"/>
          <a:stretch/>
        </p:blipFill>
        <p:spPr bwMode="auto">
          <a:xfrm>
            <a:off x="1642098" y="2494520"/>
            <a:ext cx="977960" cy="1519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Desenho de Mala de quatro rodinhas para colorir - Tudodesenhos">
            <a:extLst>
              <a:ext uri="{FF2B5EF4-FFF2-40B4-BE49-F238E27FC236}">
                <a16:creationId xmlns:a16="http://schemas.microsoft.com/office/drawing/2014/main" id="{5B060082-68E1-4706-8E12-CFFE34107E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5" r="17828"/>
          <a:stretch/>
        </p:blipFill>
        <p:spPr bwMode="auto">
          <a:xfrm>
            <a:off x="2873283" y="2912025"/>
            <a:ext cx="525026" cy="8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ração 1">
            <a:extLst>
              <a:ext uri="{FF2B5EF4-FFF2-40B4-BE49-F238E27FC236}">
                <a16:creationId xmlns:a16="http://schemas.microsoft.com/office/drawing/2014/main" id="{EBD5E59B-C00F-48C9-B81C-1DB114FC0F3B}"/>
              </a:ext>
            </a:extLst>
          </p:cNvPr>
          <p:cNvSpPr/>
          <p:nvPr/>
        </p:nvSpPr>
        <p:spPr>
          <a:xfrm>
            <a:off x="2550867" y="2006139"/>
            <a:ext cx="857111" cy="720676"/>
          </a:xfrm>
          <a:prstGeom prst="hear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A7F159CA-ACE9-451B-B4D2-7DEAF3902FA8}"/>
              </a:ext>
            </a:extLst>
          </p:cNvPr>
          <p:cNvSpPr/>
          <p:nvPr/>
        </p:nvSpPr>
        <p:spPr>
          <a:xfrm>
            <a:off x="1697687" y="4046928"/>
            <a:ext cx="3724321" cy="32996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61614C-0A22-7679-8AC5-F6AD02AA9C26}"/>
              </a:ext>
            </a:extLst>
          </p:cNvPr>
          <p:cNvSpPr txBox="1"/>
          <p:nvPr/>
        </p:nvSpPr>
        <p:spPr>
          <a:xfrm>
            <a:off x="109043" y="1110136"/>
            <a:ext cx="6597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400" dirty="0">
                <a:latin typeface="Abadi" panose="020B0604020104020204" pitchFamily="34" charset="0"/>
              </a:rPr>
              <a:t>PROCURE O NOME DAS IMAGENS NO CAÇA-PALAVRAS, DEPOIS CRIE UMA HISTÓRIA USANDO-AS:</a:t>
            </a:r>
            <a:endParaRPr lang="pt-BR" dirty="0">
              <a:latin typeface="Abadi" panose="020B0604020104020204" pitchFamily="34" charset="0"/>
            </a:endParaRPr>
          </a:p>
        </p:txBody>
      </p:sp>
      <p:graphicFrame>
        <p:nvGraphicFramePr>
          <p:cNvPr id="5" name="Tabela 13">
            <a:extLst>
              <a:ext uri="{FF2B5EF4-FFF2-40B4-BE49-F238E27FC236}">
                <a16:creationId xmlns:a16="http://schemas.microsoft.com/office/drawing/2014/main" id="{26502793-1DE3-2031-6738-E1F7BC408410}"/>
              </a:ext>
            </a:extLst>
          </p:cNvPr>
          <p:cNvGraphicFramePr>
            <a:graphicFrameLocks noGrp="1"/>
          </p:cNvGraphicFramePr>
          <p:nvPr/>
        </p:nvGraphicFramePr>
        <p:xfrm>
          <a:off x="287435" y="4495254"/>
          <a:ext cx="6296245" cy="49840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96245">
                  <a:extLst>
                    <a:ext uri="{9D8B030D-6E8A-4147-A177-3AD203B41FA5}">
                      <a16:colId xmlns:a16="http://schemas.microsoft.com/office/drawing/2014/main" val="49295485"/>
                    </a:ext>
                  </a:extLst>
                </a:gridCol>
              </a:tblGrid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749902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269771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6588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21839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39606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381520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810436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914723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58374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519688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255653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11700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47274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957091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139930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646502"/>
                  </a:ext>
                </a:extLst>
              </a:tr>
              <a:tr h="292425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689387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9E993ADD-8595-017E-C3EB-41AC86BF173E}"/>
              </a:ext>
            </a:extLst>
          </p:cNvPr>
          <p:cNvSpPr txBox="1"/>
          <p:nvPr/>
        </p:nvSpPr>
        <p:spPr>
          <a:xfrm>
            <a:off x="226475" y="294101"/>
            <a:ext cx="6703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NOME:___________________________________________DATA:_____/____/______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7E12DB7-E0B0-C6BB-8E2D-C04E7440B88E}"/>
              </a:ext>
            </a:extLst>
          </p:cNvPr>
          <p:cNvSpPr txBox="1"/>
          <p:nvPr/>
        </p:nvSpPr>
        <p:spPr>
          <a:xfrm>
            <a:off x="2599440" y="9493946"/>
            <a:ext cx="268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@atividadesanosiniciais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A642A79-D1A3-DF54-AA02-85E36AF5D9DA}"/>
              </a:ext>
            </a:extLst>
          </p:cNvPr>
          <p:cNvSpPr txBox="1"/>
          <p:nvPr/>
        </p:nvSpPr>
        <p:spPr>
          <a:xfrm>
            <a:off x="672139" y="830377"/>
            <a:ext cx="547167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latin typeface="Irineu Brasil bandeira" panose="02000603000000000000" pitchFamily="2" charset="0"/>
                <a:cs typeface="Vacaciones" panose="02000603040000020004" pitchFamily="50" charset="0"/>
              </a:rPr>
              <a:t>PRODUÇÃO    DE    TEXTO</a:t>
            </a:r>
          </a:p>
        </p:txBody>
      </p:sp>
    </p:spTree>
    <p:extLst>
      <p:ext uri="{BB962C8B-B14F-4D97-AF65-F5344CB8AC3E}">
        <p14:creationId xmlns:p14="http://schemas.microsoft.com/office/powerpoint/2010/main" val="123676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 descr="Fundo preto com letras brancas&#10;&#10;Descrição gerada automaticamente">
            <a:extLst>
              <a:ext uri="{FF2B5EF4-FFF2-40B4-BE49-F238E27FC236}">
                <a16:creationId xmlns:a16="http://schemas.microsoft.com/office/drawing/2014/main" id="{05A55E09-92F0-4956-56AE-510DD85BC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3" t="1509" r="2652" b="1547"/>
          <a:stretch>
            <a:fillRect/>
          </a:stretch>
        </p:blipFill>
        <p:spPr bwMode="auto">
          <a:xfrm>
            <a:off x="100546" y="134940"/>
            <a:ext cx="6681934" cy="9704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1D564B52-3734-41BB-8B5C-C905B29A3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136642"/>
              </p:ext>
            </p:extLst>
          </p:nvPr>
        </p:nvGraphicFramePr>
        <p:xfrm>
          <a:off x="598394" y="1431693"/>
          <a:ext cx="5628472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3706">
                  <a:extLst>
                    <a:ext uri="{9D8B030D-6E8A-4147-A177-3AD203B41FA5}">
                      <a16:colId xmlns:a16="http://schemas.microsoft.com/office/drawing/2014/main" val="4175722076"/>
                    </a:ext>
                  </a:extLst>
                </a:gridCol>
                <a:gridCol w="922020">
                  <a:extLst>
                    <a:ext uri="{9D8B030D-6E8A-4147-A177-3AD203B41FA5}">
                      <a16:colId xmlns:a16="http://schemas.microsoft.com/office/drawing/2014/main" val="3144717916"/>
                    </a:ext>
                  </a:extLst>
                </a:gridCol>
                <a:gridCol w="851628">
                  <a:extLst>
                    <a:ext uri="{9D8B030D-6E8A-4147-A177-3AD203B41FA5}">
                      <a16:colId xmlns:a16="http://schemas.microsoft.com/office/drawing/2014/main" val="1777726527"/>
                    </a:ext>
                  </a:extLst>
                </a:gridCol>
                <a:gridCol w="963706">
                  <a:extLst>
                    <a:ext uri="{9D8B030D-6E8A-4147-A177-3AD203B41FA5}">
                      <a16:colId xmlns:a16="http://schemas.microsoft.com/office/drawing/2014/main" val="4292383981"/>
                    </a:ext>
                  </a:extLst>
                </a:gridCol>
                <a:gridCol w="963706">
                  <a:extLst>
                    <a:ext uri="{9D8B030D-6E8A-4147-A177-3AD203B41FA5}">
                      <a16:colId xmlns:a16="http://schemas.microsoft.com/office/drawing/2014/main" val="3977099071"/>
                    </a:ext>
                  </a:extLst>
                </a:gridCol>
                <a:gridCol w="963706">
                  <a:extLst>
                    <a:ext uri="{9D8B030D-6E8A-4147-A177-3AD203B41FA5}">
                      <a16:colId xmlns:a16="http://schemas.microsoft.com/office/drawing/2014/main" val="3663798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DOMINGO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ADRIANO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CAIU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PAI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ESTOJO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PASSEIO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0428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CHUVA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AMIGO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MACACO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CELULAR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LEÃO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CARINHO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9014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TERROR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PALHAÇO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FRIO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VENTO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CORRER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Abadi" panose="020B0604020104020204" pitchFamily="34" charset="0"/>
                        </a:rPr>
                        <a:t>FLOR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678368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9F62894D-1D38-7436-2B5B-B68D51F9DD57}"/>
              </a:ext>
            </a:extLst>
          </p:cNvPr>
          <p:cNvSpPr txBox="1"/>
          <p:nvPr/>
        </p:nvSpPr>
        <p:spPr>
          <a:xfrm>
            <a:off x="260887" y="1022562"/>
            <a:ext cx="601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badi" panose="020B0604020104020204" pitchFamily="34" charset="0"/>
              </a:rPr>
              <a:t>LEIA AS PALAVRAS ABAIXO</a:t>
            </a:r>
            <a:r>
              <a:rPr lang="pt-BR" dirty="0">
                <a:latin typeface="Sofia" pitchFamily="50" charset="0"/>
              </a:rPr>
              <a:t>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22476C5-6753-4547-43C6-3BDCFE81AB2E}"/>
              </a:ext>
            </a:extLst>
          </p:cNvPr>
          <p:cNvSpPr txBox="1"/>
          <p:nvPr/>
        </p:nvSpPr>
        <p:spPr>
          <a:xfrm>
            <a:off x="176047" y="2623811"/>
            <a:ext cx="6735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400" dirty="0">
                <a:latin typeface="Abadi" panose="020B0604020104020204" pitchFamily="34" charset="0"/>
              </a:rPr>
              <a:t>ESCOLHA 10 PALAVRAS E ESCREVA UM TEXTO, NÃO ESQUEÇA DO TÍTULO:</a:t>
            </a:r>
            <a:endParaRPr lang="pt-BR" dirty="0">
              <a:latin typeface="Abadi" panose="020B0604020104020204" pitchFamily="34" charset="0"/>
            </a:endParaRPr>
          </a:p>
        </p:txBody>
      </p:sp>
      <p:graphicFrame>
        <p:nvGraphicFramePr>
          <p:cNvPr id="7" name="Tabela 13">
            <a:extLst>
              <a:ext uri="{FF2B5EF4-FFF2-40B4-BE49-F238E27FC236}">
                <a16:creationId xmlns:a16="http://schemas.microsoft.com/office/drawing/2014/main" id="{98526196-45B6-A3CE-A5B8-EF42CE379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290283"/>
              </p:ext>
            </p:extLst>
          </p:nvPr>
        </p:nvGraphicFramePr>
        <p:xfrm>
          <a:off x="276127" y="3776129"/>
          <a:ext cx="6307553" cy="56916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7553">
                  <a:extLst>
                    <a:ext uri="{9D8B030D-6E8A-4147-A177-3AD203B41FA5}">
                      <a16:colId xmlns:a16="http://schemas.microsoft.com/office/drawing/2014/main" val="49295485"/>
                    </a:ext>
                  </a:extLst>
                </a:gridCol>
              </a:tblGrid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49298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749902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943897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279537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269771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6588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21839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39606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381520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810436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914723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58374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519688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255653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11700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47274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957091"/>
                  </a:ext>
                </a:extLst>
              </a:tr>
              <a:tr h="282999"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139930"/>
                  </a:ext>
                </a:extLst>
              </a:tr>
              <a:tr h="28401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646502"/>
                  </a:ext>
                </a:extLst>
              </a:tr>
              <a:tr h="28401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689387"/>
                  </a:ext>
                </a:extLst>
              </a:tr>
            </a:tbl>
          </a:graphicData>
        </a:graphic>
      </p:graphicFrame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979DE870-92EB-8511-CB9C-04C230912FF9}"/>
              </a:ext>
            </a:extLst>
          </p:cNvPr>
          <p:cNvSpPr/>
          <p:nvPr/>
        </p:nvSpPr>
        <p:spPr>
          <a:xfrm>
            <a:off x="487418" y="3199970"/>
            <a:ext cx="5908190" cy="30777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F630322-129E-FD26-B7BD-64B5269BD629}"/>
              </a:ext>
            </a:extLst>
          </p:cNvPr>
          <p:cNvSpPr txBox="1"/>
          <p:nvPr/>
        </p:nvSpPr>
        <p:spPr>
          <a:xfrm>
            <a:off x="226475" y="294101"/>
            <a:ext cx="6703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NOME:___________________________________________DATA:_____/____/______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17F295FD-E230-851D-46C3-4088FB998C0A}"/>
              </a:ext>
            </a:extLst>
          </p:cNvPr>
          <p:cNvSpPr txBox="1"/>
          <p:nvPr/>
        </p:nvSpPr>
        <p:spPr>
          <a:xfrm>
            <a:off x="2599440" y="9493946"/>
            <a:ext cx="268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@atividadesanosiniciais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28AF2C5-A573-38A2-ED82-17CEEB8838D5}"/>
              </a:ext>
            </a:extLst>
          </p:cNvPr>
          <p:cNvSpPr txBox="1"/>
          <p:nvPr/>
        </p:nvSpPr>
        <p:spPr>
          <a:xfrm>
            <a:off x="672139" y="830377"/>
            <a:ext cx="547167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" dirty="0">
                <a:latin typeface="Irineu Brasil bandeira" panose="02000603000000000000" pitchFamily="2" charset="0"/>
                <a:cs typeface="Vacaciones" panose="02000603040000020004" pitchFamily="50" charset="0"/>
              </a:rPr>
              <a:t>PRODUÇÃO    DE    TEXTO</a:t>
            </a:r>
          </a:p>
        </p:txBody>
      </p:sp>
    </p:spTree>
    <p:extLst>
      <p:ext uri="{BB962C8B-B14F-4D97-AF65-F5344CB8AC3E}">
        <p14:creationId xmlns:p14="http://schemas.microsoft.com/office/powerpoint/2010/main" val="33331431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11150</TotalTime>
  <Words>353</Words>
  <Application>Microsoft Office PowerPoint</Application>
  <PresentationFormat>Personalizar</PresentationFormat>
  <Paragraphs>181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5" baseType="lpstr">
      <vt:lpstr>Abadi</vt:lpstr>
      <vt:lpstr>Arial</vt:lpstr>
      <vt:lpstr>Calibri</vt:lpstr>
      <vt:lpstr>Calibri Light</vt:lpstr>
      <vt:lpstr>Irineu Brasil bandeira</vt:lpstr>
      <vt:lpstr>Segoe Script</vt:lpstr>
      <vt:lpstr>Sofia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Evandro Carlos Peri</dc:creator>
  <cp:lastModifiedBy>Moema Esmeraldo</cp:lastModifiedBy>
  <cp:revision>84</cp:revision>
  <dcterms:created xsi:type="dcterms:W3CDTF">2020-11-16T21:30:47Z</dcterms:created>
  <dcterms:modified xsi:type="dcterms:W3CDTF">2025-12-03T02:08:44Z</dcterms:modified>
</cp:coreProperties>
</file>